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78" r:id="rId3"/>
    <p:sldId id="272" r:id="rId4"/>
    <p:sldId id="276" r:id="rId5"/>
    <p:sldId id="277" r:id="rId6"/>
    <p:sldId id="286" r:id="rId7"/>
    <p:sldId id="280" r:id="rId8"/>
    <p:sldId id="283" r:id="rId9"/>
    <p:sldId id="284" r:id="rId10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  <a:srgbClr val="669900"/>
    <a:srgbClr val="336600"/>
    <a:srgbClr val="FBD6CC"/>
    <a:srgbClr val="FFCC00"/>
    <a:srgbClr val="FFFFCC"/>
    <a:srgbClr val="0066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8" autoAdjust="0"/>
    <p:restoredTop sz="94678"/>
  </p:normalViewPr>
  <p:slideViewPr>
    <p:cSldViewPr>
      <p:cViewPr varScale="1">
        <p:scale>
          <a:sx n="81" d="100"/>
          <a:sy n="81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2022-10-11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9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69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Teoretiskt spjälka upp beståndsdelarna jobba konkret med att erbjuda detta till föräldrar och barn som inte fått igång anknytning/omsorgssystemet. Samspelsbehandling och erbjuda detta i ett flergenerations perspektiv </a:t>
            </a:r>
          </a:p>
          <a:p>
            <a:r>
              <a:rPr lang="sv-SE" dirty="0"/>
              <a:t>(spöken i barnkammaren, änglar i barnkammaren).</a:t>
            </a:r>
          </a:p>
          <a:p>
            <a:endParaRPr lang="sv-SE" dirty="0"/>
          </a:p>
          <a:p>
            <a:r>
              <a:rPr lang="sv-SE" dirty="0"/>
              <a:t>Vissa föräldrar som vi möter kans säga; Hur ska jag kunna ge något som jag själv aldrig har upplevt?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6CE4E-E75E-48D9-88FC-8D09A4C446A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0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37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5A44D4E-BB58-4438-9078-112838FCED99}"/>
              </a:ext>
            </a:extLst>
          </p:cNvPr>
          <p:cNvSpPr txBox="1"/>
          <p:nvPr userDrawn="1"/>
        </p:nvSpPr>
        <p:spPr>
          <a:xfrm>
            <a:off x="3545458" y="4506557"/>
            <a:ext cx="21245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900" i="1" dirty="0"/>
              <a:t>Lena </a:t>
            </a:r>
            <a:r>
              <a:rPr lang="sv-SE" sz="900" i="1" baseline="0" dirty="0"/>
              <a:t>Spolander, MBHV-psykolog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i="1" dirty="0"/>
              <a:t>Anna Falck, MBHV-psykolog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i="1" dirty="0"/>
              <a:t>Erika Norrfors, MBHV-psykolog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AF2781D-7F31-42F4-8F11-3DF3C6C4B170}"/>
              </a:ext>
            </a:extLst>
          </p:cNvPr>
          <p:cNvSpPr txBox="1"/>
          <p:nvPr userDrawn="1"/>
        </p:nvSpPr>
        <p:spPr>
          <a:xfrm>
            <a:off x="683568" y="44373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Kompetenscentrum för mödra- och barnhälsovård</a:t>
            </a:r>
          </a:p>
          <a:p>
            <a:r>
              <a:rPr lang="sv-SE" sz="1200" dirty="0"/>
              <a:t>Västerbotten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3816350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60578" y="573882"/>
            <a:ext cx="7704139" cy="584993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755650" y="568325"/>
            <a:ext cx="7704139" cy="590550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124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8" r:id="rId9"/>
    <p:sldLayoutId id="2147483659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rikshandboken-bhv.se/livsvillkor/adoption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396ECBE-CDB7-4486-B82C-86EA11596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578" y="123479"/>
            <a:ext cx="7704139" cy="792087"/>
          </a:xfrm>
        </p:spPr>
        <p:txBody>
          <a:bodyPr/>
          <a:lstStyle/>
          <a:p>
            <a:r>
              <a:rPr lang="sv-SE" dirty="0">
                <a:solidFill>
                  <a:srgbClr val="C00000"/>
                </a:solidFill>
              </a:rPr>
              <a:t>                                  Adoption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F40983-DF8D-4933-B07B-D913DD574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71800" y="1275605"/>
            <a:ext cx="4320406" cy="2592289"/>
          </a:xfrm>
        </p:spPr>
        <p:txBody>
          <a:bodyPr/>
          <a:lstStyle/>
          <a:p>
            <a:endParaRPr lang="sv-SE" sz="2000" dirty="0">
              <a:solidFill>
                <a:schemeClr val="accent5">
                  <a:lumMod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sv-SE" dirty="0">
              <a:solidFill>
                <a:schemeClr val="accent4">
                  <a:lumMod val="7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sv-SE" sz="2000" dirty="0">
              <a:solidFill>
                <a:schemeClr val="accent5">
                  <a:lumMod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sv-SE" dirty="0">
              <a:solidFill>
                <a:schemeClr val="accent5">
                  <a:lumMod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sv-SE" sz="1600" dirty="0">
              <a:solidFill>
                <a:schemeClr val="accent5">
                  <a:lumMod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SE" sz="12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https://www.rikshandboken-bhv.se/livsvillkor/adoption/</a:t>
            </a:r>
            <a:endParaRPr lang="sv-SE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sv-SE" dirty="0"/>
          </a:p>
        </p:txBody>
      </p:sp>
      <p:pic>
        <p:nvPicPr>
          <p:cNvPr id="1026" name="Picture 2" descr="Gemenskap">
            <a:extLst>
              <a:ext uri="{FF2B5EF4-FFF2-40B4-BE49-F238E27FC236}">
                <a16:creationId xmlns:a16="http://schemas.microsoft.com/office/drawing/2014/main" id="{09EC6C27-3171-418B-847D-0D817767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1590"/>
            <a:ext cx="3102462" cy="20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5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643B62-FFED-99D0-7CAA-3E8EFBDE1A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1680" y="1203598"/>
            <a:ext cx="6624736" cy="2603134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/>
              <a:t>Kliniska erfarenheter, vikten av att få stöd tidigt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/>
              <a:t>Samtal med familjerättssocionomerna i Umeå Kommun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/>
              <a:t>Identifierat behov (ensamma på sin resa att bli föräldrar)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/>
              <a:t>Jämlik vård erbjuda föräldragrupp när du väntar barn via adoption                   så väl som när du väntar biologiskt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/>
              <a:t>Ofta ett mera komplext föräldraskap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/>
              <a:t>Etablerad kontakt, lättare att söka stöd när de kommit hem med sitt barn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4997FFA1-C2D7-D5DD-6CF8-C464E37BFDEC}"/>
              </a:ext>
            </a:extLst>
          </p:cNvPr>
          <p:cNvSpPr txBox="1">
            <a:spLocks/>
          </p:cNvSpPr>
          <p:nvPr/>
        </p:nvSpPr>
        <p:spPr>
          <a:xfrm>
            <a:off x="3419872" y="339502"/>
            <a:ext cx="2304256" cy="59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3000" kern="1200">
                <a:solidFill>
                  <a:srgbClr val="0050A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C00000"/>
                </a:solidFill>
              </a:rPr>
              <a:t>Upprinnelsen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28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D84727B-E6E6-4AD9-9E43-DBB3CF9D48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224" y="161045"/>
            <a:ext cx="4409039" cy="496336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Så här går en adoption till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4293870-C326-4370-A919-8944E3CA5BBC}"/>
              </a:ext>
            </a:extLst>
          </p:cNvPr>
          <p:cNvSpPr/>
          <p:nvPr/>
        </p:nvSpPr>
        <p:spPr>
          <a:xfrm>
            <a:off x="832047" y="1065962"/>
            <a:ext cx="2017336" cy="648072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780654B-522C-47CA-8C0A-9D63596862D2}"/>
              </a:ext>
            </a:extLst>
          </p:cNvPr>
          <p:cNvSpPr/>
          <p:nvPr/>
        </p:nvSpPr>
        <p:spPr>
          <a:xfrm>
            <a:off x="810302" y="2179496"/>
            <a:ext cx="1852693" cy="648072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5CC5B3F8-F146-41B0-97C8-7397E9B39ED5}"/>
              </a:ext>
            </a:extLst>
          </p:cNvPr>
          <p:cNvSpPr/>
          <p:nvPr/>
        </p:nvSpPr>
        <p:spPr>
          <a:xfrm>
            <a:off x="4908531" y="962810"/>
            <a:ext cx="1661202" cy="769780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E9CC6D6-107C-426A-96EE-EBA25BC2ABD4}"/>
              </a:ext>
            </a:extLst>
          </p:cNvPr>
          <p:cNvSpPr/>
          <p:nvPr/>
        </p:nvSpPr>
        <p:spPr>
          <a:xfrm>
            <a:off x="2905141" y="819647"/>
            <a:ext cx="1809644" cy="648072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E68279C2-5620-44F0-AE4F-9D8A498C8C48}"/>
              </a:ext>
            </a:extLst>
          </p:cNvPr>
          <p:cNvSpPr/>
          <p:nvPr/>
        </p:nvSpPr>
        <p:spPr>
          <a:xfrm>
            <a:off x="326370" y="3066973"/>
            <a:ext cx="1584176" cy="648072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21E6009A-CFC9-453F-8014-359E10050411}"/>
              </a:ext>
            </a:extLst>
          </p:cNvPr>
          <p:cNvSpPr/>
          <p:nvPr/>
        </p:nvSpPr>
        <p:spPr>
          <a:xfrm>
            <a:off x="1959421" y="3514710"/>
            <a:ext cx="1584176" cy="648072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C38F3260-430C-40A4-95AA-2115B5ECC2F3}"/>
              </a:ext>
            </a:extLst>
          </p:cNvPr>
          <p:cNvSpPr/>
          <p:nvPr/>
        </p:nvSpPr>
        <p:spPr>
          <a:xfrm>
            <a:off x="2907999" y="2571750"/>
            <a:ext cx="2017336" cy="648072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A7B68C2C-7230-4402-B4A1-6AC154DD17A6}"/>
              </a:ext>
            </a:extLst>
          </p:cNvPr>
          <p:cNvSpPr/>
          <p:nvPr/>
        </p:nvSpPr>
        <p:spPr>
          <a:xfrm>
            <a:off x="3779913" y="3579862"/>
            <a:ext cx="2017336" cy="648072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0E5A8626-ADE3-407F-89CD-45E6E5D0CC2D}"/>
              </a:ext>
            </a:extLst>
          </p:cNvPr>
          <p:cNvSpPr/>
          <p:nvPr/>
        </p:nvSpPr>
        <p:spPr>
          <a:xfrm>
            <a:off x="7334862" y="2804579"/>
            <a:ext cx="1728192" cy="648072"/>
          </a:xfrm>
          <a:prstGeom prst="ellipse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242FB2B-C0DC-4B09-8586-9956AD18385B}"/>
              </a:ext>
            </a:extLst>
          </p:cNvPr>
          <p:cNvSpPr txBox="1"/>
          <p:nvPr/>
        </p:nvSpPr>
        <p:spPr>
          <a:xfrm>
            <a:off x="1010113" y="1272022"/>
            <a:ext cx="166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36600"/>
                </a:solidFill>
              </a:rPr>
              <a:t>Informationssamtal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7AFF778-4306-42F7-9078-FE65FD87E7A2}"/>
              </a:ext>
            </a:extLst>
          </p:cNvPr>
          <p:cNvSpPr txBox="1"/>
          <p:nvPr/>
        </p:nvSpPr>
        <p:spPr>
          <a:xfrm>
            <a:off x="2589773" y="1808675"/>
            <a:ext cx="325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Registrering hos adoptionsorganisationer kan ske när som helst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AF69D461-7243-42D5-B47B-48BB79B41BEE}"/>
              </a:ext>
            </a:extLst>
          </p:cNvPr>
          <p:cNvGrpSpPr/>
          <p:nvPr/>
        </p:nvGrpSpPr>
        <p:grpSpPr>
          <a:xfrm>
            <a:off x="5178189" y="2308658"/>
            <a:ext cx="1674600" cy="648072"/>
            <a:chOff x="5178189" y="2308658"/>
            <a:chExt cx="1674600" cy="648072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2028B6C6-1DBD-42CB-9853-94D5D4D3D915}"/>
                </a:ext>
              </a:extLst>
            </p:cNvPr>
            <p:cNvSpPr/>
            <p:nvPr/>
          </p:nvSpPr>
          <p:spPr>
            <a:xfrm>
              <a:off x="5178189" y="2308658"/>
              <a:ext cx="1674600" cy="648072"/>
            </a:xfrm>
            <a:prstGeom prst="ellipse">
              <a:avLst/>
            </a:prstGeom>
            <a:gradFill flip="none" rotWithShape="1">
              <a:gsLst>
                <a:gs pos="0">
                  <a:srgbClr val="33CC33">
                    <a:tint val="66000"/>
                    <a:satMod val="160000"/>
                  </a:srgbClr>
                </a:gs>
                <a:gs pos="50000">
                  <a:srgbClr val="33CC33">
                    <a:tint val="44500"/>
                    <a:satMod val="160000"/>
                  </a:srgbClr>
                </a:gs>
                <a:gs pos="100000">
                  <a:srgbClr val="33CC3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8D5DF8E7-504C-4827-92F3-4D66F64807D4}"/>
                </a:ext>
              </a:extLst>
            </p:cNvPr>
            <p:cNvSpPr txBox="1"/>
            <p:nvPr/>
          </p:nvSpPr>
          <p:spPr>
            <a:xfrm>
              <a:off x="5511040" y="2540496"/>
              <a:ext cx="1272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336600"/>
                  </a:solidFill>
                </a:rPr>
                <a:t>Barnbesked</a:t>
              </a:r>
            </a:p>
          </p:txBody>
        </p:sp>
      </p:grpSp>
      <p:sp>
        <p:nvSpPr>
          <p:cNvPr id="17" name="textruta 16">
            <a:extLst>
              <a:ext uri="{FF2B5EF4-FFF2-40B4-BE49-F238E27FC236}">
                <a16:creationId xmlns:a16="http://schemas.microsoft.com/office/drawing/2014/main" id="{4E1A2BF1-7301-4170-92E9-C454972A9D8B}"/>
              </a:ext>
            </a:extLst>
          </p:cNvPr>
          <p:cNvSpPr txBox="1"/>
          <p:nvPr/>
        </p:nvSpPr>
        <p:spPr>
          <a:xfrm>
            <a:off x="4937900" y="1130003"/>
            <a:ext cx="1661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rgbClr val="336600"/>
                </a:solidFill>
              </a:rPr>
              <a:t>Medgivande- utredning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A6CA203-1EEC-4F22-890D-CF2EC0BC812A}"/>
              </a:ext>
            </a:extLst>
          </p:cNvPr>
          <p:cNvSpPr txBox="1"/>
          <p:nvPr/>
        </p:nvSpPr>
        <p:spPr>
          <a:xfrm>
            <a:off x="3070369" y="1002917"/>
            <a:ext cx="166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36600"/>
                </a:solidFill>
              </a:rPr>
              <a:t>Föräldrautbildning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92B9CBF-17C9-4C5E-B6D5-61742C56FF55}"/>
              </a:ext>
            </a:extLst>
          </p:cNvPr>
          <p:cNvSpPr txBox="1"/>
          <p:nvPr/>
        </p:nvSpPr>
        <p:spPr>
          <a:xfrm>
            <a:off x="3237065" y="2766169"/>
            <a:ext cx="166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36600"/>
                </a:solidFill>
              </a:rPr>
              <a:t>Samtyckesbeslut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36F66B0-8EE3-457E-9513-DF51C41E43ED}"/>
              </a:ext>
            </a:extLst>
          </p:cNvPr>
          <p:cNvSpPr txBox="1"/>
          <p:nvPr/>
        </p:nvSpPr>
        <p:spPr>
          <a:xfrm>
            <a:off x="492876" y="3287606"/>
            <a:ext cx="144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36600"/>
                </a:solidFill>
              </a:rPr>
              <a:t>Resa och möte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1C017E5F-0352-4ADE-B2B8-4DD21BAEABA8}"/>
              </a:ext>
            </a:extLst>
          </p:cNvPr>
          <p:cNvSpPr txBox="1"/>
          <p:nvPr/>
        </p:nvSpPr>
        <p:spPr>
          <a:xfrm>
            <a:off x="985314" y="2349644"/>
            <a:ext cx="166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36600"/>
                </a:solidFill>
              </a:rPr>
              <a:t>Förberedelsesamtal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5E4E887-1E7E-4F3D-ABA8-C2011FC8B665}"/>
              </a:ext>
            </a:extLst>
          </p:cNvPr>
          <p:cNvSpPr txBox="1"/>
          <p:nvPr/>
        </p:nvSpPr>
        <p:spPr>
          <a:xfrm>
            <a:off x="2284140" y="3742761"/>
            <a:ext cx="113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36600"/>
                </a:solidFill>
              </a:rPr>
              <a:t>Hemkomst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DD10D6C-4C88-469E-BA5E-9DEA8DDA535F}"/>
              </a:ext>
            </a:extLst>
          </p:cNvPr>
          <p:cNvSpPr txBox="1"/>
          <p:nvPr/>
        </p:nvSpPr>
        <p:spPr>
          <a:xfrm>
            <a:off x="4125260" y="3801988"/>
            <a:ext cx="166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36600"/>
                </a:solidFill>
              </a:rPr>
              <a:t>Adoptionsbeslut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2F5EA96B-3F3A-4CDE-A928-38771BDB1C53}"/>
              </a:ext>
            </a:extLst>
          </p:cNvPr>
          <p:cNvSpPr txBox="1"/>
          <p:nvPr/>
        </p:nvSpPr>
        <p:spPr>
          <a:xfrm>
            <a:off x="7652613" y="3012926"/>
            <a:ext cx="119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36600"/>
                </a:solidFill>
              </a:rPr>
              <a:t>Uppföljning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994BC2DB-2395-2482-5412-2C71D515A544}"/>
              </a:ext>
            </a:extLst>
          </p:cNvPr>
          <p:cNvGrpSpPr/>
          <p:nvPr/>
        </p:nvGrpSpPr>
        <p:grpSpPr>
          <a:xfrm>
            <a:off x="6835518" y="1718110"/>
            <a:ext cx="1860659" cy="648072"/>
            <a:chOff x="6835518" y="1718110"/>
            <a:chExt cx="1860659" cy="648072"/>
          </a:xfrm>
        </p:grpSpPr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B1195D54-BB13-46EC-A56B-7DC2D1CF5E66}"/>
                </a:ext>
              </a:extLst>
            </p:cNvPr>
            <p:cNvSpPr/>
            <p:nvPr/>
          </p:nvSpPr>
          <p:spPr>
            <a:xfrm>
              <a:off x="6896422" y="1718110"/>
              <a:ext cx="1773392" cy="64807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A8A7273D-B047-431D-BE97-163830047981}"/>
                </a:ext>
              </a:extLst>
            </p:cNvPr>
            <p:cNvSpPr txBox="1"/>
            <p:nvPr/>
          </p:nvSpPr>
          <p:spPr>
            <a:xfrm>
              <a:off x="6835518" y="1818710"/>
              <a:ext cx="1860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solidFill>
                    <a:schemeClr val="accent2">
                      <a:lumMod val="75000"/>
                    </a:schemeClr>
                  </a:solidFill>
                </a:rPr>
                <a:t>Föräldragrupp </a:t>
              </a:r>
            </a:p>
            <a:p>
              <a:pPr algn="ctr"/>
              <a:r>
                <a:rPr lang="sv-SE" sz="1400" dirty="0">
                  <a:solidFill>
                    <a:schemeClr val="accent2">
                      <a:lumMod val="75000"/>
                    </a:schemeClr>
                  </a:solidFill>
                </a:rPr>
                <a:t>BHV</a:t>
              </a:r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685BA7C4-1190-493D-A4FA-BE83742EDCFE}"/>
              </a:ext>
            </a:extLst>
          </p:cNvPr>
          <p:cNvGrpSpPr/>
          <p:nvPr/>
        </p:nvGrpSpPr>
        <p:grpSpPr>
          <a:xfrm>
            <a:off x="5966094" y="3356844"/>
            <a:ext cx="1880418" cy="648072"/>
            <a:chOff x="5966094" y="3356844"/>
            <a:chExt cx="1880418" cy="648072"/>
          </a:xfrm>
        </p:grpSpPr>
        <p:sp>
          <p:nvSpPr>
            <p:cNvPr id="39" name="Ellips 38">
              <a:extLst>
                <a:ext uri="{FF2B5EF4-FFF2-40B4-BE49-F238E27FC236}">
                  <a16:creationId xmlns:a16="http://schemas.microsoft.com/office/drawing/2014/main" id="{28611BDD-D817-40CA-B479-3A67AFF54BC4}"/>
                </a:ext>
              </a:extLst>
            </p:cNvPr>
            <p:cNvSpPr/>
            <p:nvPr/>
          </p:nvSpPr>
          <p:spPr>
            <a:xfrm>
              <a:off x="5966094" y="3356844"/>
              <a:ext cx="1860658" cy="64807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5C32B429-9283-4B53-8F6F-D8E6914BFF88}"/>
                </a:ext>
              </a:extLst>
            </p:cNvPr>
            <p:cNvSpPr txBox="1"/>
            <p:nvPr/>
          </p:nvSpPr>
          <p:spPr>
            <a:xfrm>
              <a:off x="5985853" y="3493036"/>
              <a:ext cx="18606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>
                  <a:solidFill>
                    <a:schemeClr val="accent2">
                      <a:lumMod val="75000"/>
                    </a:schemeClr>
                  </a:solidFill>
                </a:rPr>
                <a:t>MIM Theraplay behandling</a:t>
              </a:r>
            </a:p>
            <a:p>
              <a:pPr algn="ctr"/>
              <a:r>
                <a:rPr lang="sv-SE" sz="1200" dirty="0">
                  <a:solidFill>
                    <a:schemeClr val="accent2">
                      <a:lumMod val="75000"/>
                    </a:schemeClr>
                  </a:solidFill>
                </a:rPr>
                <a:t>BHV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1E3F3D05-4544-4754-B96E-712F9E553AC3}"/>
              </a:ext>
            </a:extLst>
          </p:cNvPr>
          <p:cNvGrpSpPr/>
          <p:nvPr/>
        </p:nvGrpSpPr>
        <p:grpSpPr>
          <a:xfrm>
            <a:off x="130499" y="196884"/>
            <a:ext cx="2017336" cy="648072"/>
            <a:chOff x="130498" y="196884"/>
            <a:chExt cx="2017336" cy="648072"/>
          </a:xfrm>
        </p:grpSpPr>
        <p:sp>
          <p:nvSpPr>
            <p:cNvPr id="43" name="Ellips 42">
              <a:extLst>
                <a:ext uri="{FF2B5EF4-FFF2-40B4-BE49-F238E27FC236}">
                  <a16:creationId xmlns:a16="http://schemas.microsoft.com/office/drawing/2014/main" id="{2C6913C1-B1A4-46DD-BBAD-5A35DECA80A0}"/>
                </a:ext>
              </a:extLst>
            </p:cNvPr>
            <p:cNvSpPr/>
            <p:nvPr/>
          </p:nvSpPr>
          <p:spPr>
            <a:xfrm>
              <a:off x="130498" y="196884"/>
              <a:ext cx="2017336" cy="648072"/>
            </a:xfrm>
            <a:prstGeom prst="ellipse">
              <a:avLst/>
            </a:prstGeom>
            <a:gradFill flip="none" rotWithShape="1">
              <a:gsLst>
                <a:gs pos="0">
                  <a:srgbClr val="33CC33">
                    <a:tint val="66000"/>
                    <a:satMod val="160000"/>
                  </a:srgbClr>
                </a:gs>
                <a:gs pos="50000">
                  <a:srgbClr val="33CC33">
                    <a:tint val="44500"/>
                    <a:satMod val="160000"/>
                  </a:srgbClr>
                </a:gs>
                <a:gs pos="100000">
                  <a:srgbClr val="33CC3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B786078F-8344-4D80-8075-52E748FDB03D}"/>
                </a:ext>
              </a:extLst>
            </p:cNvPr>
            <p:cNvSpPr txBox="1"/>
            <p:nvPr/>
          </p:nvSpPr>
          <p:spPr>
            <a:xfrm>
              <a:off x="217158" y="314115"/>
              <a:ext cx="18392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400" dirty="0">
                  <a:solidFill>
                    <a:srgbClr val="336600"/>
                  </a:solidFill>
                </a:rPr>
                <a:t>Föräldrar som önskar adoptera </a:t>
              </a:r>
            </a:p>
          </p:txBody>
        </p:sp>
      </p:grpSp>
      <p:grpSp>
        <p:nvGrpSpPr>
          <p:cNvPr id="143" name="Grupp 142">
            <a:extLst>
              <a:ext uri="{FF2B5EF4-FFF2-40B4-BE49-F238E27FC236}">
                <a16:creationId xmlns:a16="http://schemas.microsoft.com/office/drawing/2014/main" id="{7D238021-DD41-00E5-4D71-F3CBF70BBD1F}"/>
              </a:ext>
            </a:extLst>
          </p:cNvPr>
          <p:cNvGrpSpPr/>
          <p:nvPr/>
        </p:nvGrpSpPr>
        <p:grpSpPr>
          <a:xfrm>
            <a:off x="6690227" y="196884"/>
            <a:ext cx="2334909" cy="1209339"/>
            <a:chOff x="6690227" y="196884"/>
            <a:chExt cx="2334909" cy="1209339"/>
          </a:xfrm>
        </p:grpSpPr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F106745A-BB51-BD97-9FCE-0A80948BAE69}"/>
                </a:ext>
              </a:extLst>
            </p:cNvPr>
            <p:cNvSpPr/>
            <p:nvPr/>
          </p:nvSpPr>
          <p:spPr>
            <a:xfrm>
              <a:off x="6790719" y="196884"/>
              <a:ext cx="2150447" cy="120933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/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94EC8C04-E3A1-C960-567F-397E28A028F6}"/>
                </a:ext>
              </a:extLst>
            </p:cNvPr>
            <p:cNvSpPr txBox="1"/>
            <p:nvPr/>
          </p:nvSpPr>
          <p:spPr>
            <a:xfrm>
              <a:off x="6690227" y="378246"/>
              <a:ext cx="233490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dirty="0">
                  <a:solidFill>
                    <a:schemeClr val="accent2">
                      <a:lumMod val="75000"/>
                    </a:schemeClr>
                  </a:solidFill>
                </a:rPr>
                <a:t>Familjerättssocionom eller </a:t>
              </a:r>
            </a:p>
            <a:p>
              <a:pPr algn="ctr"/>
              <a:r>
                <a:rPr lang="sv-SE" sz="1100" dirty="0">
                  <a:solidFill>
                    <a:schemeClr val="accent2">
                      <a:lumMod val="75000"/>
                    </a:schemeClr>
                  </a:solidFill>
                </a:rPr>
                <a:t>blivande föräldrar tar kontakt med BVC-</a:t>
              </a:r>
              <a:r>
                <a:rPr lang="sv-SE" sz="1100" dirty="0" err="1">
                  <a:solidFill>
                    <a:schemeClr val="accent2">
                      <a:lumMod val="75000"/>
                    </a:schemeClr>
                  </a:solidFill>
                </a:rPr>
                <a:t>ssk</a:t>
              </a:r>
              <a:r>
                <a:rPr lang="sv-SE" sz="1100" dirty="0">
                  <a:solidFill>
                    <a:schemeClr val="accent2">
                      <a:lumMod val="75000"/>
                    </a:schemeClr>
                  </a:solidFill>
                </a:rPr>
                <a:t> som skriver remiss till adoptionsföräldragr</a:t>
              </a:r>
              <a:r>
                <a:rPr lang="sv-SE" sz="1200" dirty="0">
                  <a:solidFill>
                    <a:schemeClr val="accent2">
                      <a:lumMod val="75000"/>
                    </a:schemeClr>
                  </a:solidFill>
                </a:rPr>
                <a:t>upp</a:t>
              </a:r>
            </a:p>
          </p:txBody>
        </p:sp>
      </p:grpSp>
      <p:cxnSp>
        <p:nvCxnSpPr>
          <p:cNvPr id="88" name="Rak koppling 87">
            <a:extLst>
              <a:ext uri="{FF2B5EF4-FFF2-40B4-BE49-F238E27FC236}">
                <a16:creationId xmlns:a16="http://schemas.microsoft.com/office/drawing/2014/main" id="{39B52EBA-4B2E-D5E0-F4EB-4AF586E3B49F}"/>
              </a:ext>
            </a:extLst>
          </p:cNvPr>
          <p:cNvCxnSpPr>
            <a:cxnSpLocks/>
          </p:cNvCxnSpPr>
          <p:nvPr/>
        </p:nvCxnSpPr>
        <p:spPr>
          <a:xfrm flipH="1">
            <a:off x="7773875" y="3452651"/>
            <a:ext cx="243387" cy="12721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k koppling 88">
            <a:extLst>
              <a:ext uri="{FF2B5EF4-FFF2-40B4-BE49-F238E27FC236}">
                <a16:creationId xmlns:a16="http://schemas.microsoft.com/office/drawing/2014/main" id="{C2E62631-211E-ACE3-28C3-8FB9764829B4}"/>
              </a:ext>
            </a:extLst>
          </p:cNvPr>
          <p:cNvCxnSpPr>
            <a:cxnSpLocks/>
          </p:cNvCxnSpPr>
          <p:nvPr/>
        </p:nvCxnSpPr>
        <p:spPr>
          <a:xfrm flipH="1">
            <a:off x="5797249" y="3848844"/>
            <a:ext cx="286919" cy="3600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ak koppling 89">
            <a:extLst>
              <a:ext uri="{FF2B5EF4-FFF2-40B4-BE49-F238E27FC236}">
                <a16:creationId xmlns:a16="http://schemas.microsoft.com/office/drawing/2014/main" id="{1E72E7BB-63FA-2365-B05C-22145E739A95}"/>
              </a:ext>
            </a:extLst>
          </p:cNvPr>
          <p:cNvCxnSpPr>
            <a:cxnSpLocks/>
          </p:cNvCxnSpPr>
          <p:nvPr/>
        </p:nvCxnSpPr>
        <p:spPr>
          <a:xfrm flipH="1">
            <a:off x="6816995" y="2308658"/>
            <a:ext cx="419301" cy="2146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k koppling 90">
            <a:extLst>
              <a:ext uri="{FF2B5EF4-FFF2-40B4-BE49-F238E27FC236}">
                <a16:creationId xmlns:a16="http://schemas.microsoft.com/office/drawing/2014/main" id="{A43C5DDB-2153-7BEF-4C52-07DCB3AC0523}"/>
              </a:ext>
            </a:extLst>
          </p:cNvPr>
          <p:cNvCxnSpPr>
            <a:cxnSpLocks/>
          </p:cNvCxnSpPr>
          <p:nvPr/>
        </p:nvCxnSpPr>
        <p:spPr>
          <a:xfrm flipH="1">
            <a:off x="8067279" y="1380313"/>
            <a:ext cx="195140" cy="36667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koppling 91">
            <a:extLst>
              <a:ext uri="{FF2B5EF4-FFF2-40B4-BE49-F238E27FC236}">
                <a16:creationId xmlns:a16="http://schemas.microsoft.com/office/drawing/2014/main" id="{4B009FA0-5A09-95DC-D3C6-B12E04887371}"/>
              </a:ext>
            </a:extLst>
          </p:cNvPr>
          <p:cNvCxnSpPr>
            <a:cxnSpLocks/>
          </p:cNvCxnSpPr>
          <p:nvPr/>
        </p:nvCxnSpPr>
        <p:spPr>
          <a:xfrm flipH="1">
            <a:off x="6540895" y="1075006"/>
            <a:ext cx="355527" cy="1723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koppling 92">
            <a:extLst>
              <a:ext uri="{FF2B5EF4-FFF2-40B4-BE49-F238E27FC236}">
                <a16:creationId xmlns:a16="http://schemas.microsoft.com/office/drawing/2014/main" id="{05F7C28B-1ADB-ECC6-7924-4E79662DD1B1}"/>
              </a:ext>
            </a:extLst>
          </p:cNvPr>
          <p:cNvCxnSpPr>
            <a:cxnSpLocks/>
          </p:cNvCxnSpPr>
          <p:nvPr/>
        </p:nvCxnSpPr>
        <p:spPr>
          <a:xfrm>
            <a:off x="1341728" y="831615"/>
            <a:ext cx="238057" cy="244661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koppling 93">
            <a:extLst>
              <a:ext uri="{FF2B5EF4-FFF2-40B4-BE49-F238E27FC236}">
                <a16:creationId xmlns:a16="http://schemas.microsoft.com/office/drawing/2014/main" id="{DD4B94AB-139F-7AC7-C54E-153AA460EE9C}"/>
              </a:ext>
            </a:extLst>
          </p:cNvPr>
          <p:cNvCxnSpPr>
            <a:cxnSpLocks/>
          </p:cNvCxnSpPr>
          <p:nvPr/>
        </p:nvCxnSpPr>
        <p:spPr>
          <a:xfrm flipV="1">
            <a:off x="2838782" y="1261693"/>
            <a:ext cx="120098" cy="46933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k koppling 94">
            <a:extLst>
              <a:ext uri="{FF2B5EF4-FFF2-40B4-BE49-F238E27FC236}">
                <a16:creationId xmlns:a16="http://schemas.microsoft.com/office/drawing/2014/main" id="{4C6A1B38-A88B-68AA-8E91-D572FF2D5D74}"/>
              </a:ext>
            </a:extLst>
          </p:cNvPr>
          <p:cNvCxnSpPr>
            <a:cxnSpLocks/>
          </p:cNvCxnSpPr>
          <p:nvPr/>
        </p:nvCxnSpPr>
        <p:spPr>
          <a:xfrm>
            <a:off x="4704833" y="1187408"/>
            <a:ext cx="244631" cy="73752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k koppling 95">
            <a:extLst>
              <a:ext uri="{FF2B5EF4-FFF2-40B4-BE49-F238E27FC236}">
                <a16:creationId xmlns:a16="http://schemas.microsoft.com/office/drawing/2014/main" id="{0E97C5C5-95C1-D184-93AE-656C09AF57C2}"/>
              </a:ext>
            </a:extLst>
          </p:cNvPr>
          <p:cNvCxnSpPr>
            <a:cxnSpLocks/>
          </p:cNvCxnSpPr>
          <p:nvPr/>
        </p:nvCxnSpPr>
        <p:spPr>
          <a:xfrm flipH="1">
            <a:off x="6167366" y="1689364"/>
            <a:ext cx="65071" cy="600438"/>
          </a:xfrm>
          <a:prstGeom prst="line">
            <a:avLst/>
          </a:prstGeom>
          <a:ln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ak koppling 96">
            <a:extLst>
              <a:ext uri="{FF2B5EF4-FFF2-40B4-BE49-F238E27FC236}">
                <a16:creationId xmlns:a16="http://schemas.microsoft.com/office/drawing/2014/main" id="{5340FCAE-589B-A346-A42A-D161518B9B26}"/>
              </a:ext>
            </a:extLst>
          </p:cNvPr>
          <p:cNvCxnSpPr>
            <a:cxnSpLocks/>
          </p:cNvCxnSpPr>
          <p:nvPr/>
        </p:nvCxnSpPr>
        <p:spPr>
          <a:xfrm flipV="1">
            <a:off x="4896769" y="2745514"/>
            <a:ext cx="309987" cy="6302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ak koppling 97">
            <a:extLst>
              <a:ext uri="{FF2B5EF4-FFF2-40B4-BE49-F238E27FC236}">
                <a16:creationId xmlns:a16="http://schemas.microsoft.com/office/drawing/2014/main" id="{246387AF-20B0-2AC3-C6B5-32EBEF1D56AC}"/>
              </a:ext>
            </a:extLst>
          </p:cNvPr>
          <p:cNvCxnSpPr>
            <a:cxnSpLocks/>
          </p:cNvCxnSpPr>
          <p:nvPr/>
        </p:nvCxnSpPr>
        <p:spPr>
          <a:xfrm>
            <a:off x="2617450" y="2605200"/>
            <a:ext cx="374611" cy="160969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ak koppling 98">
            <a:extLst>
              <a:ext uri="{FF2B5EF4-FFF2-40B4-BE49-F238E27FC236}">
                <a16:creationId xmlns:a16="http://schemas.microsoft.com/office/drawing/2014/main" id="{474ABB94-C01F-89CF-3CC4-1159290D8DC7}"/>
              </a:ext>
            </a:extLst>
          </p:cNvPr>
          <p:cNvCxnSpPr>
            <a:cxnSpLocks/>
          </p:cNvCxnSpPr>
          <p:nvPr/>
        </p:nvCxnSpPr>
        <p:spPr>
          <a:xfrm flipH="1">
            <a:off x="1341728" y="2827568"/>
            <a:ext cx="119028" cy="24637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k koppling 99">
            <a:extLst>
              <a:ext uri="{FF2B5EF4-FFF2-40B4-BE49-F238E27FC236}">
                <a16:creationId xmlns:a16="http://schemas.microsoft.com/office/drawing/2014/main" id="{69AE9B03-60EC-C0B5-D7D2-B1CF5D90317F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3530692" y="3894614"/>
            <a:ext cx="249221" cy="9284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k koppling 100">
            <a:extLst>
              <a:ext uri="{FF2B5EF4-FFF2-40B4-BE49-F238E27FC236}">
                <a16:creationId xmlns:a16="http://schemas.microsoft.com/office/drawing/2014/main" id="{4C48BB98-4B2A-3193-F83B-042F34009133}"/>
              </a:ext>
            </a:extLst>
          </p:cNvPr>
          <p:cNvCxnSpPr>
            <a:cxnSpLocks/>
          </p:cNvCxnSpPr>
          <p:nvPr/>
        </p:nvCxnSpPr>
        <p:spPr>
          <a:xfrm>
            <a:off x="1561908" y="3663126"/>
            <a:ext cx="412848" cy="100586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7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37B5FCB-0995-42A9-BCD8-FA5D464D9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1662" y="339502"/>
            <a:ext cx="6264696" cy="590551"/>
          </a:xfrm>
        </p:spPr>
        <p:txBody>
          <a:bodyPr/>
          <a:lstStyle/>
          <a:p>
            <a:r>
              <a:rPr lang="sv-SE" sz="2000" dirty="0">
                <a:solidFill>
                  <a:srgbClr val="C00000"/>
                </a:solidFill>
              </a:rPr>
              <a:t>Syftet är att få förbereda sig inför sitt blivande föräldraskap genom att:</a:t>
            </a:r>
            <a:endParaRPr lang="sv-SE" sz="20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CAF2D4-2C81-43C3-9C93-0C80B50C1A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5656" y="1347614"/>
            <a:ext cx="7056709" cy="2603134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D</a:t>
            </a:r>
            <a:r>
              <a:rPr lang="sv-SE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ela tankar, känslor, förhoppningar, farhågor och erfarenheter inför det blivande föräldraskapet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>
                <a:latin typeface="Calibri Light" panose="020F0302020204030204" pitchFamily="34" charset="0"/>
                <a:ea typeface="Calibri" panose="020F0502020204030204" pitchFamily="34" charset="0"/>
              </a:rPr>
              <a:t>U</a:t>
            </a:r>
            <a:r>
              <a:rPr lang="sv-S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tforska vilka teman föräldrarna vill fördjupa sig i tillsammans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>
                <a:latin typeface="Calibri Light" panose="020F0302020204030204" pitchFamily="34" charset="0"/>
                <a:ea typeface="Calibri" panose="020F0502020204030204" pitchFamily="34" charset="0"/>
              </a:rPr>
              <a:t>U</a:t>
            </a:r>
            <a:r>
              <a:rPr lang="sv-SE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tgångspunkten i gruppen är hur föräldraskapet och relationen har betydelse för barns utveckling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Det kan exempelvis handla om vad ett barn behöver för att känna trygghet, rutiner och omsorg i vardagen eller specifika tankar och funderingar kring själva resan och första mötet med ert barn  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2589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6895938F-1EAF-A24E-4715-7435531A8DDD}"/>
              </a:ext>
            </a:extLst>
          </p:cNvPr>
          <p:cNvSpPr txBox="1">
            <a:spLocks/>
          </p:cNvSpPr>
          <p:nvPr/>
        </p:nvSpPr>
        <p:spPr>
          <a:xfrm>
            <a:off x="2475741" y="95641"/>
            <a:ext cx="4067247" cy="59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3000" kern="1200">
                <a:solidFill>
                  <a:srgbClr val="0050A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C00000"/>
                </a:solidFill>
              </a:rPr>
              <a:t>Teman på gruppträffarna</a:t>
            </a:r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43806362-E939-70A4-7037-9B3582BA752E}"/>
              </a:ext>
            </a:extLst>
          </p:cNvPr>
          <p:cNvGrpSpPr/>
          <p:nvPr/>
        </p:nvGrpSpPr>
        <p:grpSpPr>
          <a:xfrm>
            <a:off x="3916787" y="2258274"/>
            <a:ext cx="4636479" cy="2015579"/>
            <a:chOff x="3916787" y="2258274"/>
            <a:chExt cx="4636479" cy="2015579"/>
          </a:xfrm>
        </p:grpSpPr>
        <p:sp>
          <p:nvSpPr>
            <p:cNvPr id="39" name="Flödesschema: Koppling 38">
              <a:extLst>
                <a:ext uri="{FF2B5EF4-FFF2-40B4-BE49-F238E27FC236}">
                  <a16:creationId xmlns:a16="http://schemas.microsoft.com/office/drawing/2014/main" id="{F1D1B893-70C2-9C96-CA6D-0A8A93DC4D09}"/>
                </a:ext>
              </a:extLst>
            </p:cNvPr>
            <p:cNvSpPr/>
            <p:nvPr/>
          </p:nvSpPr>
          <p:spPr>
            <a:xfrm>
              <a:off x="4219903" y="2258274"/>
              <a:ext cx="3900531" cy="1869053"/>
            </a:xfrm>
            <a:prstGeom prst="flowChartConnector">
              <a:avLst/>
            </a:prstGeom>
            <a:solidFill>
              <a:srgbClr val="FBD6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1FAE530E-FC89-0C4E-8AD4-558DD169A819}"/>
                </a:ext>
              </a:extLst>
            </p:cNvPr>
            <p:cNvSpPr txBox="1"/>
            <p:nvPr/>
          </p:nvSpPr>
          <p:spPr>
            <a:xfrm>
              <a:off x="3916787" y="2611860"/>
              <a:ext cx="4636479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Vad vill vi dokumentera och ta med oss </a:t>
              </a:r>
            </a:p>
            <a:p>
              <a:pPr algn="ctr"/>
              <a:r>
                <a:rPr lang="sv-SE" sz="1200" dirty="0"/>
                <a:t>från barnets hemland för att kunna göra en </a:t>
              </a:r>
            </a:p>
            <a:p>
              <a:pPr algn="ctr"/>
              <a:r>
                <a:rPr lang="sv-SE" sz="1200" dirty="0"/>
                <a:t>levande berättelse kring var det kommer ifrån? </a:t>
              </a:r>
            </a:p>
            <a:p>
              <a:pPr algn="ctr"/>
              <a:endParaRPr lang="sv-SE" sz="1200" dirty="0"/>
            </a:p>
            <a:p>
              <a:pPr algn="ctr"/>
              <a:r>
                <a:rPr lang="sv-SE" sz="1200" dirty="0"/>
                <a:t>Hur kan jag förbereda mig själv och anhöriga </a:t>
              </a:r>
            </a:p>
            <a:p>
              <a:pPr algn="ctr"/>
              <a:r>
                <a:rPr lang="sv-SE" sz="1200" dirty="0"/>
                <a:t>för barnets hemkomst och vår </a:t>
              </a:r>
            </a:p>
            <a:p>
              <a:pPr algn="ctr"/>
              <a:r>
                <a:rPr lang="sv-SE" sz="1200" dirty="0"/>
                <a:t>nya familjs behov?</a:t>
              </a:r>
            </a:p>
            <a:p>
              <a:endParaRPr lang="sv-SE" dirty="0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84CC7F6D-9D63-3EB9-A4AC-26B1782961D6}"/>
              </a:ext>
            </a:extLst>
          </p:cNvPr>
          <p:cNvGrpSpPr/>
          <p:nvPr/>
        </p:nvGrpSpPr>
        <p:grpSpPr>
          <a:xfrm>
            <a:off x="1205549" y="741403"/>
            <a:ext cx="1486542" cy="1207894"/>
            <a:chOff x="329923" y="729372"/>
            <a:chExt cx="1486542" cy="1207894"/>
          </a:xfrm>
        </p:grpSpPr>
        <p:sp>
          <p:nvSpPr>
            <p:cNvPr id="13" name="Flödesschema: Koppling 12">
              <a:extLst>
                <a:ext uri="{FF2B5EF4-FFF2-40B4-BE49-F238E27FC236}">
                  <a16:creationId xmlns:a16="http://schemas.microsoft.com/office/drawing/2014/main" id="{B588A68E-C648-199C-0B6F-15EC11646AFC}"/>
                </a:ext>
              </a:extLst>
            </p:cNvPr>
            <p:cNvSpPr/>
            <p:nvPr/>
          </p:nvSpPr>
          <p:spPr>
            <a:xfrm>
              <a:off x="329923" y="729372"/>
              <a:ext cx="1486542" cy="1195854"/>
            </a:xfrm>
            <a:prstGeom prst="flowChartConnector">
              <a:avLst/>
            </a:prstGeom>
            <a:solidFill>
              <a:srgbClr val="FBD6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E6E268CC-D6A8-553D-93E1-EB16F08529EB}"/>
                </a:ext>
              </a:extLst>
            </p:cNvPr>
            <p:cNvSpPr txBox="1"/>
            <p:nvPr/>
          </p:nvSpPr>
          <p:spPr>
            <a:xfrm>
              <a:off x="430354" y="1013936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Första mötet, första tiden och hemresan</a:t>
              </a:r>
            </a:p>
            <a:p>
              <a:endParaRPr lang="sv-SE" dirty="0"/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0A586F1F-7BC7-5338-B72E-6CC628B443F6}"/>
              </a:ext>
            </a:extLst>
          </p:cNvPr>
          <p:cNvGrpSpPr/>
          <p:nvPr/>
        </p:nvGrpSpPr>
        <p:grpSpPr>
          <a:xfrm>
            <a:off x="6567711" y="1077293"/>
            <a:ext cx="1372445" cy="1069837"/>
            <a:chOff x="5713945" y="947448"/>
            <a:chExt cx="1372445" cy="1069837"/>
          </a:xfrm>
        </p:grpSpPr>
        <p:sp>
          <p:nvSpPr>
            <p:cNvPr id="14" name="Flödesschema: Koppling 13">
              <a:extLst>
                <a:ext uri="{FF2B5EF4-FFF2-40B4-BE49-F238E27FC236}">
                  <a16:creationId xmlns:a16="http://schemas.microsoft.com/office/drawing/2014/main" id="{5783C386-8D74-8F7A-7C55-0E37F34056DC}"/>
                </a:ext>
              </a:extLst>
            </p:cNvPr>
            <p:cNvSpPr/>
            <p:nvPr/>
          </p:nvSpPr>
          <p:spPr>
            <a:xfrm>
              <a:off x="5713945" y="947448"/>
              <a:ext cx="1372445" cy="1034474"/>
            </a:xfrm>
            <a:prstGeom prst="flowChartConnector">
              <a:avLst/>
            </a:prstGeom>
            <a:solidFill>
              <a:srgbClr val="FBD6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8B899A1D-11EB-EB0C-8B7B-719634BE7BAC}"/>
                </a:ext>
              </a:extLst>
            </p:cNvPr>
            <p:cNvSpPr txBox="1"/>
            <p:nvPr/>
          </p:nvSpPr>
          <p:spPr>
            <a:xfrm>
              <a:off x="5752095" y="1093955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Språk, kommunikation och </a:t>
              </a:r>
              <a:r>
                <a:rPr lang="sv-SE" sz="1200" dirty="0" err="1"/>
                <a:t>bildstöd</a:t>
              </a:r>
              <a:endParaRPr lang="sv-SE" sz="1200" dirty="0"/>
            </a:p>
            <a:p>
              <a:endParaRPr lang="sv-SE" dirty="0"/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6F663E32-3F0D-08E9-A885-001C9BD1735A}"/>
              </a:ext>
            </a:extLst>
          </p:cNvPr>
          <p:cNvGrpSpPr/>
          <p:nvPr/>
        </p:nvGrpSpPr>
        <p:grpSpPr>
          <a:xfrm>
            <a:off x="4380986" y="896323"/>
            <a:ext cx="1584176" cy="898054"/>
            <a:chOff x="2457288" y="2165123"/>
            <a:chExt cx="1584176" cy="898054"/>
          </a:xfrm>
        </p:grpSpPr>
        <p:sp>
          <p:nvSpPr>
            <p:cNvPr id="15" name="Flödesschema: Koppling 14">
              <a:extLst>
                <a:ext uri="{FF2B5EF4-FFF2-40B4-BE49-F238E27FC236}">
                  <a16:creationId xmlns:a16="http://schemas.microsoft.com/office/drawing/2014/main" id="{D9E5D080-9B59-5CDB-B098-492764CC76ED}"/>
                </a:ext>
              </a:extLst>
            </p:cNvPr>
            <p:cNvSpPr/>
            <p:nvPr/>
          </p:nvSpPr>
          <p:spPr>
            <a:xfrm>
              <a:off x="2596771" y="2165123"/>
              <a:ext cx="1301563" cy="898054"/>
            </a:xfrm>
            <a:prstGeom prst="flowChartConnector">
              <a:avLst/>
            </a:prstGeom>
            <a:solidFill>
              <a:srgbClr val="FBD6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39BF890E-3EE3-7E54-8255-A7D044FE3311}"/>
                </a:ext>
              </a:extLst>
            </p:cNvPr>
            <p:cNvSpPr txBox="1"/>
            <p:nvPr/>
          </p:nvSpPr>
          <p:spPr>
            <a:xfrm>
              <a:off x="2457288" y="2381882"/>
              <a:ext cx="1584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Gemensamt föräldraskap</a:t>
              </a:r>
            </a:p>
            <a:p>
              <a:endParaRPr lang="sv-SE" sz="1200" dirty="0"/>
            </a:p>
          </p:txBody>
        </p:sp>
      </p:grpSp>
      <p:grpSp>
        <p:nvGrpSpPr>
          <p:cNvPr id="29" name="Grupp 28">
            <a:extLst>
              <a:ext uri="{FF2B5EF4-FFF2-40B4-BE49-F238E27FC236}">
                <a16:creationId xmlns:a16="http://schemas.microsoft.com/office/drawing/2014/main" id="{B58FCA3B-E5C0-9DC5-D7EA-DC091A1EF3B3}"/>
              </a:ext>
            </a:extLst>
          </p:cNvPr>
          <p:cNvGrpSpPr/>
          <p:nvPr/>
        </p:nvGrpSpPr>
        <p:grpSpPr>
          <a:xfrm>
            <a:off x="2843900" y="3130570"/>
            <a:ext cx="993339" cy="801558"/>
            <a:chOff x="2267743" y="1572022"/>
            <a:chExt cx="993339" cy="801558"/>
          </a:xfrm>
        </p:grpSpPr>
        <p:sp>
          <p:nvSpPr>
            <p:cNvPr id="12" name="Flödesschema: Koppling 11">
              <a:extLst>
                <a:ext uri="{FF2B5EF4-FFF2-40B4-BE49-F238E27FC236}">
                  <a16:creationId xmlns:a16="http://schemas.microsoft.com/office/drawing/2014/main" id="{6BCD4CB4-2E94-94F1-FE49-AAD41B002B65}"/>
                </a:ext>
              </a:extLst>
            </p:cNvPr>
            <p:cNvSpPr/>
            <p:nvPr/>
          </p:nvSpPr>
          <p:spPr>
            <a:xfrm>
              <a:off x="2267743" y="1572022"/>
              <a:ext cx="993339" cy="792088"/>
            </a:xfrm>
            <a:prstGeom prst="flowChartConnector">
              <a:avLst/>
            </a:prstGeom>
            <a:solidFill>
              <a:srgbClr val="FBD6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3034BD47-07AB-0E6A-F438-C2CA1E1D9FB4}"/>
                </a:ext>
              </a:extLst>
            </p:cNvPr>
            <p:cNvSpPr txBox="1"/>
            <p:nvPr/>
          </p:nvSpPr>
          <p:spPr>
            <a:xfrm>
              <a:off x="2394910" y="1819582"/>
              <a:ext cx="726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Rasism</a:t>
              </a:r>
            </a:p>
            <a:p>
              <a:endParaRPr lang="sv-SE" dirty="0"/>
            </a:p>
          </p:txBody>
        </p: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0930549C-746C-7D5E-4CAB-16BE1EF7C61E}"/>
              </a:ext>
            </a:extLst>
          </p:cNvPr>
          <p:cNvGrpSpPr/>
          <p:nvPr/>
        </p:nvGrpSpPr>
        <p:grpSpPr>
          <a:xfrm>
            <a:off x="2770883" y="1685840"/>
            <a:ext cx="1540362" cy="1038188"/>
            <a:chOff x="2246849" y="1998146"/>
            <a:chExt cx="1540362" cy="1113721"/>
          </a:xfrm>
        </p:grpSpPr>
        <p:sp>
          <p:nvSpPr>
            <p:cNvPr id="11" name="Flödesschema: Koppling 10">
              <a:extLst>
                <a:ext uri="{FF2B5EF4-FFF2-40B4-BE49-F238E27FC236}">
                  <a16:creationId xmlns:a16="http://schemas.microsoft.com/office/drawing/2014/main" id="{28AE5A01-EA1C-E02B-22E9-C6BB91BD079C}"/>
                </a:ext>
              </a:extLst>
            </p:cNvPr>
            <p:cNvSpPr/>
            <p:nvPr/>
          </p:nvSpPr>
          <p:spPr>
            <a:xfrm>
              <a:off x="2246849" y="1998146"/>
              <a:ext cx="1540362" cy="1113721"/>
            </a:xfrm>
            <a:prstGeom prst="flowChartConnector">
              <a:avLst/>
            </a:prstGeom>
            <a:solidFill>
              <a:srgbClr val="FBD6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9C7DCCD6-4A0E-7F6E-DA97-89EF04A7FCF5}"/>
                </a:ext>
              </a:extLst>
            </p:cNvPr>
            <p:cNvSpPr txBox="1"/>
            <p:nvPr/>
          </p:nvSpPr>
          <p:spPr>
            <a:xfrm>
              <a:off x="2368958" y="2188537"/>
              <a:ext cx="12961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Anknytning </a:t>
              </a:r>
            </a:p>
            <a:p>
              <a:pPr algn="ctr"/>
              <a:r>
                <a:rPr lang="sv-SE" sz="1200" dirty="0"/>
                <a:t>– </a:t>
              </a:r>
            </a:p>
            <a:p>
              <a:pPr algn="ctr"/>
              <a:r>
                <a:rPr lang="sv-SE" sz="1200" dirty="0"/>
                <a:t>trygg relation </a:t>
              </a:r>
            </a:p>
            <a:p>
              <a:endParaRPr lang="sv-SE" dirty="0"/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EDEA6160-DD84-84B7-50A7-833C8CB92614}"/>
              </a:ext>
            </a:extLst>
          </p:cNvPr>
          <p:cNvGrpSpPr/>
          <p:nvPr/>
        </p:nvGrpSpPr>
        <p:grpSpPr>
          <a:xfrm>
            <a:off x="957498" y="2494393"/>
            <a:ext cx="1549358" cy="1173537"/>
            <a:chOff x="7164289" y="174076"/>
            <a:chExt cx="1549358" cy="1173537"/>
          </a:xfrm>
        </p:grpSpPr>
        <p:sp>
          <p:nvSpPr>
            <p:cNvPr id="16" name="Flödesschema: Koppling 15">
              <a:extLst>
                <a:ext uri="{FF2B5EF4-FFF2-40B4-BE49-F238E27FC236}">
                  <a16:creationId xmlns:a16="http://schemas.microsoft.com/office/drawing/2014/main" id="{AE8EB3EE-C1E7-C325-5E57-A3D24D119938}"/>
                </a:ext>
              </a:extLst>
            </p:cNvPr>
            <p:cNvSpPr/>
            <p:nvPr/>
          </p:nvSpPr>
          <p:spPr>
            <a:xfrm>
              <a:off x="7164289" y="174076"/>
              <a:ext cx="1549358" cy="1173537"/>
            </a:xfrm>
            <a:prstGeom prst="flowChartConnector">
              <a:avLst/>
            </a:prstGeom>
            <a:solidFill>
              <a:srgbClr val="FBD6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B6AC1040-90C3-AB5C-C9B0-961C5C83BD37}"/>
                </a:ext>
              </a:extLst>
            </p:cNvPr>
            <p:cNvSpPr txBox="1"/>
            <p:nvPr/>
          </p:nvSpPr>
          <p:spPr>
            <a:xfrm>
              <a:off x="7290896" y="496130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Grundläggande känslomässiga behov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42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26F6062E-A73E-B76A-3FC9-9FA0128B1B7D}"/>
              </a:ext>
            </a:extLst>
          </p:cNvPr>
          <p:cNvGrpSpPr>
            <a:grpSpLocks/>
          </p:cNvGrpSpPr>
          <p:nvPr/>
        </p:nvGrpSpPr>
        <p:grpSpPr bwMode="auto">
          <a:xfrm>
            <a:off x="2102462" y="1248626"/>
            <a:ext cx="1458515" cy="972741"/>
            <a:chOff x="2462550" y="1880577"/>
            <a:chExt cx="1944216" cy="1296144"/>
          </a:xfrm>
        </p:grpSpPr>
        <p:sp>
          <p:nvSpPr>
            <p:cNvPr id="5" name="Flödesschema: Magnetskiva 4">
              <a:extLst>
                <a:ext uri="{FF2B5EF4-FFF2-40B4-BE49-F238E27FC236}">
                  <a16:creationId xmlns:a16="http://schemas.microsoft.com/office/drawing/2014/main" id="{B676A9CD-46B7-20AF-CBA6-AA7A30E73F56}"/>
                </a:ext>
              </a:extLst>
            </p:cNvPr>
            <p:cNvSpPr/>
            <p:nvPr/>
          </p:nvSpPr>
          <p:spPr>
            <a:xfrm>
              <a:off x="2462550" y="1880577"/>
              <a:ext cx="1944216" cy="1296144"/>
            </a:xfrm>
            <a:prstGeom prst="flowChartMagneticDisk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350"/>
            </a:p>
          </p:txBody>
        </p:sp>
        <p:sp>
          <p:nvSpPr>
            <p:cNvPr id="6" name="Platshållare för text 2">
              <a:extLst>
                <a:ext uri="{FF2B5EF4-FFF2-40B4-BE49-F238E27FC236}">
                  <a16:creationId xmlns:a16="http://schemas.microsoft.com/office/drawing/2014/main" id="{636866F6-25EE-FD76-DD2A-8A13CC9356F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19493" y="2510877"/>
              <a:ext cx="1348926" cy="48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sv-SE" altLang="sv-SE" sz="1500">
                  <a:cs typeface="Arial" panose="020B0604020202020204" pitchFamily="34" charset="0"/>
                </a:rPr>
                <a:t>Omsorg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9C5BCF52-AE8D-F917-B466-C59E4C498F4B}"/>
              </a:ext>
            </a:extLst>
          </p:cNvPr>
          <p:cNvGrpSpPr>
            <a:grpSpLocks/>
          </p:cNvGrpSpPr>
          <p:nvPr/>
        </p:nvGrpSpPr>
        <p:grpSpPr bwMode="auto">
          <a:xfrm>
            <a:off x="3901340" y="1892721"/>
            <a:ext cx="1458515" cy="972741"/>
            <a:chOff x="4285828" y="1600373"/>
            <a:chExt cx="1944216" cy="1296144"/>
          </a:xfrm>
        </p:grpSpPr>
        <p:sp>
          <p:nvSpPr>
            <p:cNvPr id="8" name="Flödesschema: Magnetskiva 7">
              <a:extLst>
                <a:ext uri="{FF2B5EF4-FFF2-40B4-BE49-F238E27FC236}">
                  <a16:creationId xmlns:a16="http://schemas.microsoft.com/office/drawing/2014/main" id="{BFAB71B2-2515-0A3A-B34C-9A1A289B91B4}"/>
                </a:ext>
              </a:extLst>
            </p:cNvPr>
            <p:cNvSpPr/>
            <p:nvPr/>
          </p:nvSpPr>
          <p:spPr>
            <a:xfrm>
              <a:off x="4285828" y="1600373"/>
              <a:ext cx="1944216" cy="1296144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350"/>
            </a:p>
          </p:txBody>
        </p:sp>
        <p:sp>
          <p:nvSpPr>
            <p:cNvPr id="9" name="Platshållare för text 2">
              <a:extLst>
                <a:ext uri="{FF2B5EF4-FFF2-40B4-BE49-F238E27FC236}">
                  <a16:creationId xmlns:a16="http://schemas.microsoft.com/office/drawing/2014/main" id="{6DF04123-06CA-E0E8-0F71-DF15149624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97951" y="2224562"/>
              <a:ext cx="1338013" cy="46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sv-SE" altLang="sv-SE" sz="1500">
                  <a:cs typeface="Arial" panose="020B0604020202020204" pitchFamily="34" charset="0"/>
                </a:rPr>
                <a:t>Lekfullhet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F0201713-2C14-C5EE-B2E9-9CB0DC1F0743}"/>
              </a:ext>
            </a:extLst>
          </p:cNvPr>
          <p:cNvGrpSpPr/>
          <p:nvPr/>
        </p:nvGrpSpPr>
        <p:grpSpPr>
          <a:xfrm>
            <a:off x="5700218" y="1347614"/>
            <a:ext cx="1626260" cy="972741"/>
            <a:chOff x="5700218" y="1347614"/>
            <a:chExt cx="1626260" cy="972741"/>
          </a:xfrm>
        </p:grpSpPr>
        <p:sp>
          <p:nvSpPr>
            <p:cNvPr id="11" name="Flödesschema: Magnetskiva 10">
              <a:extLst>
                <a:ext uri="{FF2B5EF4-FFF2-40B4-BE49-F238E27FC236}">
                  <a16:creationId xmlns:a16="http://schemas.microsoft.com/office/drawing/2014/main" id="{38CB891B-CAD0-EC7C-1D8D-34EEDD52C662}"/>
                </a:ext>
              </a:extLst>
            </p:cNvPr>
            <p:cNvSpPr/>
            <p:nvPr/>
          </p:nvSpPr>
          <p:spPr bwMode="auto">
            <a:xfrm>
              <a:off x="5700218" y="1347614"/>
              <a:ext cx="1458515" cy="972741"/>
            </a:xfrm>
            <a:prstGeom prst="flowChartMagneticDisk">
              <a:avLst/>
            </a:prstGeom>
            <a:solidFill>
              <a:srgbClr val="99CC00">
                <a:alpha val="47059"/>
              </a:srgbClr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350"/>
            </a:p>
          </p:txBody>
        </p:sp>
        <p:sp>
          <p:nvSpPr>
            <p:cNvPr id="12" name="Platshållare för text 2">
              <a:extLst>
                <a:ext uri="{FF2B5EF4-FFF2-40B4-BE49-F238E27FC236}">
                  <a16:creationId xmlns:a16="http://schemas.microsoft.com/office/drawing/2014/main" id="{7447171F-97CE-3A80-3C43-2DBD3BAACA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68144" y="1787295"/>
              <a:ext cx="1458334" cy="3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sv-SE" altLang="sv-SE" sz="1500" dirty="0">
                  <a:cs typeface="Arial" panose="020B0604020202020204" pitchFamily="34" charset="0"/>
                </a:rPr>
                <a:t>Engagemang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  <a:buNone/>
              </a:pPr>
              <a:endParaRPr lang="sv-SE" altLang="sv-SE" sz="15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DDB794B-71C0-5361-3B13-B7CC211AD74A}"/>
              </a:ext>
            </a:extLst>
          </p:cNvPr>
          <p:cNvGrpSpPr>
            <a:grpSpLocks/>
          </p:cNvGrpSpPr>
          <p:nvPr/>
        </p:nvGrpSpPr>
        <p:grpSpPr bwMode="auto">
          <a:xfrm>
            <a:off x="2362965" y="2922134"/>
            <a:ext cx="1458515" cy="972741"/>
            <a:chOff x="4612481" y="4045223"/>
            <a:chExt cx="1944216" cy="1296144"/>
          </a:xfrm>
        </p:grpSpPr>
        <p:sp>
          <p:nvSpPr>
            <p:cNvPr id="14" name="Flödesschema: Magnetskiva 13">
              <a:extLst>
                <a:ext uri="{FF2B5EF4-FFF2-40B4-BE49-F238E27FC236}">
                  <a16:creationId xmlns:a16="http://schemas.microsoft.com/office/drawing/2014/main" id="{FA782DAC-B021-3382-A0D2-A123696CE958}"/>
                </a:ext>
              </a:extLst>
            </p:cNvPr>
            <p:cNvSpPr/>
            <p:nvPr/>
          </p:nvSpPr>
          <p:spPr>
            <a:xfrm>
              <a:off x="4612481" y="4045223"/>
              <a:ext cx="1944216" cy="1296144"/>
            </a:xfrm>
            <a:prstGeom prst="flowChartMagneticDisk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350"/>
            </a:p>
          </p:txBody>
        </p:sp>
        <p:sp>
          <p:nvSpPr>
            <p:cNvPr id="15" name="Platshållare för text 2">
              <a:extLst>
                <a:ext uri="{FF2B5EF4-FFF2-40B4-BE49-F238E27FC236}">
                  <a16:creationId xmlns:a16="http://schemas.microsoft.com/office/drawing/2014/main" id="{B91E6CC7-46D9-1909-BDC1-3E54D4EE08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63290" y="4701034"/>
              <a:ext cx="1467965" cy="49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sv-SE" altLang="sv-SE" sz="1500">
                  <a:cs typeface="Arial" panose="020B0604020202020204" pitchFamily="34" charset="0"/>
                </a:rPr>
                <a:t>Struktur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  <a:buNone/>
              </a:pPr>
              <a:endParaRPr lang="sv-SE" altLang="sv-SE" sz="1500"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460C014-8486-33A0-9718-43F3630F670B}"/>
              </a:ext>
            </a:extLst>
          </p:cNvPr>
          <p:cNvGrpSpPr>
            <a:grpSpLocks/>
          </p:cNvGrpSpPr>
          <p:nvPr/>
        </p:nvGrpSpPr>
        <p:grpSpPr bwMode="auto">
          <a:xfrm>
            <a:off x="5359855" y="2948936"/>
            <a:ext cx="1458516" cy="972740"/>
            <a:chOff x="7199784" y="4293022"/>
            <a:chExt cx="1944216" cy="1296144"/>
          </a:xfrm>
        </p:grpSpPr>
        <p:sp>
          <p:nvSpPr>
            <p:cNvPr id="17" name="Flödesschema: Magnetskiva 16">
              <a:extLst>
                <a:ext uri="{FF2B5EF4-FFF2-40B4-BE49-F238E27FC236}">
                  <a16:creationId xmlns:a16="http://schemas.microsoft.com/office/drawing/2014/main" id="{4568CB63-3748-0917-5819-486551CAC2F5}"/>
                </a:ext>
              </a:extLst>
            </p:cNvPr>
            <p:cNvSpPr/>
            <p:nvPr/>
          </p:nvSpPr>
          <p:spPr>
            <a:xfrm>
              <a:off x="7199784" y="4293022"/>
              <a:ext cx="1944216" cy="1296144"/>
            </a:xfrm>
            <a:prstGeom prst="flowChartMagneticDisk">
              <a:avLst/>
            </a:prstGeom>
            <a:solidFill>
              <a:srgbClr val="FFFF66">
                <a:alpha val="47059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sz="1350"/>
            </a:p>
          </p:txBody>
        </p:sp>
        <p:sp>
          <p:nvSpPr>
            <p:cNvPr id="18" name="Platshållare för text 2">
              <a:extLst>
                <a:ext uri="{FF2B5EF4-FFF2-40B4-BE49-F238E27FC236}">
                  <a16:creationId xmlns:a16="http://schemas.microsoft.com/office/drawing/2014/main" id="{42B17D25-4DFD-345D-54EE-5186C96594D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96336" y="4956087"/>
              <a:ext cx="1335681" cy="47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50A0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sv-SE" altLang="sv-SE" sz="1500">
                  <a:cs typeface="Arial" panose="020B0604020202020204" pitchFamily="34" charset="0"/>
                </a:rPr>
                <a:t>Utmaning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  <a:buNone/>
              </a:pPr>
              <a:endParaRPr lang="sv-SE" altLang="sv-SE" sz="1500">
                <a:cs typeface="Arial" panose="020B0604020202020204" pitchFamily="34" charset="0"/>
              </a:endParaRPr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7E665D2F-22F9-A8EC-3575-A523B07BD5EC}"/>
              </a:ext>
            </a:extLst>
          </p:cNvPr>
          <p:cNvSpPr txBox="1"/>
          <p:nvPr/>
        </p:nvSpPr>
        <p:spPr>
          <a:xfrm>
            <a:off x="1115616" y="58217"/>
            <a:ext cx="7001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Våra grundläggande känslomässiga kärnbehov </a:t>
            </a:r>
          </a:p>
          <a:p>
            <a:pPr algn="ctr"/>
            <a:r>
              <a:rPr lang="sv-SE" sz="2400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är byggstenarna i en trygg anknytningsrelation</a:t>
            </a:r>
          </a:p>
        </p:txBody>
      </p:sp>
    </p:spTree>
    <p:extLst>
      <p:ext uri="{BB962C8B-B14F-4D97-AF65-F5344CB8AC3E}">
        <p14:creationId xmlns:p14="http://schemas.microsoft.com/office/powerpoint/2010/main" val="36926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28243BFF-9CD7-BB41-DE52-CBF2C4AD7EFD}"/>
              </a:ext>
            </a:extLst>
          </p:cNvPr>
          <p:cNvSpPr txBox="1"/>
          <p:nvPr/>
        </p:nvSpPr>
        <p:spPr>
          <a:xfrm>
            <a:off x="2286000" y="1558058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/>
              <a:t>Finns det något i min mammas respektive pappas föräldraskap som jag vill ta med mig nu när jag ska bli förälder?</a:t>
            </a:r>
          </a:p>
          <a:p>
            <a:endParaRPr lang="sv-SE" sz="1600" dirty="0"/>
          </a:p>
          <a:p>
            <a:r>
              <a:rPr lang="sv-SE" sz="1600" dirty="0"/>
              <a:t>Finns det något i min mammas respektive pappas föräldraskap som jag inte vill ta med mig nu när jag ska bli förälder? </a:t>
            </a:r>
          </a:p>
        </p:txBody>
      </p:sp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FDFB3899-4AAF-8600-24E1-0047CE72B68F}"/>
              </a:ext>
            </a:extLst>
          </p:cNvPr>
          <p:cNvSpPr txBox="1">
            <a:spLocks/>
          </p:cNvSpPr>
          <p:nvPr/>
        </p:nvSpPr>
        <p:spPr>
          <a:xfrm>
            <a:off x="2411760" y="483518"/>
            <a:ext cx="4104456" cy="59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3000" kern="1200">
                <a:solidFill>
                  <a:srgbClr val="0050A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C00000"/>
                </a:solidFill>
              </a:rPr>
              <a:t>Detta vill jag ge mitt barn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610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atis bilder av Skog">
            <a:extLst>
              <a:ext uri="{FF2B5EF4-FFF2-40B4-BE49-F238E27FC236}">
                <a16:creationId xmlns:a16="http://schemas.microsoft.com/office/drawing/2014/main" id="{A638D342-09DE-E349-768A-73AAD0A1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b="28305"/>
          <a:stretch/>
        </p:blipFill>
        <p:spPr bwMode="auto">
          <a:xfrm>
            <a:off x="3299724" y="1791975"/>
            <a:ext cx="25445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0104F080-61F6-09FC-0E6B-B1DAE8124D2A}"/>
              </a:ext>
            </a:extLst>
          </p:cNvPr>
          <p:cNvSpPr txBox="1">
            <a:spLocks/>
          </p:cNvSpPr>
          <p:nvPr/>
        </p:nvSpPr>
        <p:spPr>
          <a:xfrm>
            <a:off x="2483768" y="483518"/>
            <a:ext cx="4104456" cy="59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3000" kern="1200">
                <a:solidFill>
                  <a:srgbClr val="0050A0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256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30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42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3400" indent="-18000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Vad har varit mest givande, vad tar du med dig?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567D4037-5BBB-4721-74E1-9B2A365417FA}"/>
              </a:ext>
            </a:extLst>
          </p:cNvPr>
          <p:cNvSpPr txBox="1"/>
          <p:nvPr/>
        </p:nvSpPr>
        <p:spPr>
          <a:xfrm>
            <a:off x="395536" y="1491630"/>
            <a:ext cx="2544551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”Bästa att få träffa andra i samma situation. Att bli påmind och få tiden att tänka och känna och prata om adoptionen, när det är så lång väntan och inget händer. Prata om svåra situationer”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FE67E08-49E4-1E55-7587-A95CFE95527B}"/>
              </a:ext>
            </a:extLst>
          </p:cNvPr>
          <p:cNvSpPr txBox="1"/>
          <p:nvPr/>
        </p:nvSpPr>
        <p:spPr>
          <a:xfrm>
            <a:off x="395536" y="2872095"/>
            <a:ext cx="2304256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”Att få prata med andra i samma situation, frustrationen över all tid det tar. Kunna ge och få tips och </a:t>
            </a:r>
            <a:r>
              <a:rPr lang="sv-S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pepp</a:t>
            </a: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hur gå till väga”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9ED4592-9B2E-532F-9918-DAF4FFF701A8}"/>
              </a:ext>
            </a:extLst>
          </p:cNvPr>
          <p:cNvSpPr txBox="1"/>
          <p:nvPr/>
        </p:nvSpPr>
        <p:spPr>
          <a:xfrm>
            <a:off x="6203912" y="1520602"/>
            <a:ext cx="2616560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”Diskussionerna och få lära känna andra deltagare. Få höra andras erfarenheter och att få prata med människor i samma situation”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421B59A-523E-D2F2-71C0-FCE2D720AFD7}"/>
              </a:ext>
            </a:extLst>
          </p:cNvPr>
          <p:cNvSpPr txBox="1"/>
          <p:nvPr/>
        </p:nvSpPr>
        <p:spPr>
          <a:xfrm>
            <a:off x="6197122" y="3579862"/>
            <a:ext cx="1348308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”Gruppsamtalen”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9AFBA8E-32F6-39DB-E86B-B8FE7F6B05B7}"/>
              </a:ext>
            </a:extLst>
          </p:cNvPr>
          <p:cNvSpPr txBox="1"/>
          <p:nvPr/>
        </p:nvSpPr>
        <p:spPr>
          <a:xfrm>
            <a:off x="6203912" y="2747850"/>
            <a:ext cx="2217290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”Skönt att få prata i små grupper om bra ämnen”</a:t>
            </a:r>
          </a:p>
        </p:txBody>
      </p:sp>
    </p:spTree>
    <p:extLst>
      <p:ext uri="{BB962C8B-B14F-4D97-AF65-F5344CB8AC3E}">
        <p14:creationId xmlns:p14="http://schemas.microsoft.com/office/powerpoint/2010/main" val="334662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F0E1425-5D8E-0784-298A-1F75A1B47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1" t="19201" r="43875" b="9401"/>
          <a:stretch/>
        </p:blipFill>
        <p:spPr>
          <a:xfrm>
            <a:off x="683568" y="208578"/>
            <a:ext cx="2592288" cy="400626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D98C1CA-BAA5-1AF3-2222-750F32EFC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25" t="29001" r="21125" b="6600"/>
          <a:stretch/>
        </p:blipFill>
        <p:spPr>
          <a:xfrm>
            <a:off x="3635896" y="483517"/>
            <a:ext cx="49591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_v3" id="{660F6E74-CA4C-424B-AEA9-CD71781BECBC}" vid="{7F18CAB2-1552-124D-BF7B-70E44CFB57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1299</TotalTime>
  <Words>523</Words>
  <Application>Microsoft Office PowerPoint</Application>
  <PresentationFormat>Bildspel på skärmen (16:9)</PresentationFormat>
  <Paragraphs>78</Paragraphs>
  <Slides>9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Backlund</dc:creator>
  <cp:lastModifiedBy>Anna Falck</cp:lastModifiedBy>
  <cp:revision>93</cp:revision>
  <cp:lastPrinted>2016-03-23T07:52:20Z</cp:lastPrinted>
  <dcterms:created xsi:type="dcterms:W3CDTF">2018-12-10T07:43:11Z</dcterms:created>
  <dcterms:modified xsi:type="dcterms:W3CDTF">2022-10-11T07:42:46Z</dcterms:modified>
</cp:coreProperties>
</file>